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50" r:id="rId2"/>
    <p:sldId id="351" r:id="rId3"/>
    <p:sldId id="347" r:id="rId4"/>
    <p:sldId id="378" r:id="rId5"/>
    <p:sldId id="391" r:id="rId6"/>
    <p:sldId id="373" r:id="rId7"/>
    <p:sldId id="392" r:id="rId8"/>
    <p:sldId id="376" r:id="rId9"/>
    <p:sldId id="394" r:id="rId10"/>
    <p:sldId id="395" r:id="rId11"/>
    <p:sldId id="380" r:id="rId12"/>
    <p:sldId id="381" r:id="rId13"/>
    <p:sldId id="382" r:id="rId14"/>
    <p:sldId id="384" r:id="rId15"/>
    <p:sldId id="374" r:id="rId16"/>
    <p:sldId id="385" r:id="rId17"/>
    <p:sldId id="400" r:id="rId18"/>
    <p:sldId id="401" r:id="rId19"/>
    <p:sldId id="403" r:id="rId20"/>
    <p:sldId id="390" r:id="rId21"/>
    <p:sldId id="446" r:id="rId22"/>
    <p:sldId id="44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86224" autoAdjust="0"/>
  </p:normalViewPr>
  <p:slideViewPr>
    <p:cSldViewPr snapToGrid="0">
      <p:cViewPr varScale="1">
        <p:scale>
          <a:sx n="99" d="100"/>
          <a:sy n="99" d="100"/>
        </p:scale>
        <p:origin x="1056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492F9-FF0A-4796-8F16-B28F12C1B749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6895C-E9F9-431D-89DB-4945279730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72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70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914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568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78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708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294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96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969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45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815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85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../../../lodhij/Alex%20Norton/Alex%20Norton/HOW%20HORDEN%20WORKS.ex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Site visits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90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37" y="2175308"/>
            <a:ext cx="4947385" cy="3710539"/>
          </a:xfrm>
        </p:spPr>
      </p:pic>
    </p:spTree>
    <p:extLst>
      <p:ext uri="{BB962C8B-B14F-4D97-AF65-F5344CB8AC3E}">
        <p14:creationId xmlns:p14="http://schemas.microsoft.com/office/powerpoint/2010/main" val="32965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9863"/>
          </a:xfrm>
        </p:spPr>
        <p:txBody>
          <a:bodyPr/>
          <a:lstStyle/>
          <a:p>
            <a:r>
              <a:rPr lang="en-GB" dirty="0" err="1" smtClean="0"/>
              <a:t>Dawdon</a:t>
            </a:r>
            <a:r>
              <a:rPr lang="en-GB" dirty="0" smtClean="0"/>
              <a:t> treatment plant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99" y="1471062"/>
            <a:ext cx="3092454" cy="3343534"/>
          </a:xfrm>
        </p:spPr>
        <p:txBody>
          <a:bodyPr>
            <a:noAutofit/>
          </a:bodyPr>
          <a:lstStyle/>
          <a:p>
            <a:r>
              <a:rPr lang="en-GB" sz="2400" dirty="0" smtClean="0"/>
              <a:t>Built </a:t>
            </a:r>
            <a:r>
              <a:rPr lang="en-GB" sz="2400" dirty="0"/>
              <a:t>in addition of the </a:t>
            </a:r>
            <a:r>
              <a:rPr lang="en-GB" sz="2400" dirty="0" err="1"/>
              <a:t>Horden</a:t>
            </a:r>
            <a:r>
              <a:rPr lang="en-GB" sz="2400" dirty="0"/>
              <a:t> facility because fault/dyke separating the mines (dammed). </a:t>
            </a:r>
            <a:r>
              <a:rPr lang="en-GB" sz="2400" dirty="0" smtClean="0"/>
              <a:t>Opened dam might connect the two mines </a:t>
            </a:r>
            <a:r>
              <a:rPr lang="en-GB" sz="2400" dirty="0"/>
              <a:t>as pumping at </a:t>
            </a:r>
            <a:r>
              <a:rPr lang="en-GB" sz="2400" dirty="0" err="1"/>
              <a:t>H</a:t>
            </a:r>
            <a:r>
              <a:rPr lang="en-GB" sz="2400" dirty="0" err="1" smtClean="0"/>
              <a:t>orden</a:t>
            </a:r>
            <a:r>
              <a:rPr lang="en-GB" sz="2400" dirty="0" smtClean="0"/>
              <a:t> (from 2004) has </a:t>
            </a:r>
            <a:r>
              <a:rPr lang="en-GB" sz="2400" dirty="0"/>
              <a:t>been detected </a:t>
            </a:r>
            <a:r>
              <a:rPr lang="en-GB" sz="2400" dirty="0" smtClean="0"/>
              <a:t>at </a:t>
            </a:r>
            <a:r>
              <a:rPr lang="en-GB" sz="2400" dirty="0" err="1" smtClean="0"/>
              <a:t>Dawdon</a:t>
            </a:r>
            <a:r>
              <a:rPr lang="en-GB" sz="2400" dirty="0" smtClean="0"/>
              <a:t>.</a:t>
            </a:r>
            <a:endParaRPr lang="en-GB" sz="2400" dirty="0"/>
          </a:p>
          <a:p>
            <a:endParaRPr lang="en-GB" sz="2400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627313" y="1989138"/>
            <a:ext cx="41052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 sz="3200">
              <a:solidFill>
                <a:schemeClr val="hlink"/>
              </a:solidFill>
              <a:latin typeface="Garamond" panose="02020404030301010803" pitchFamily="18" charset="0"/>
              <a:cs typeface="Arial" panose="020B0604020202020204" pitchFamily="34" charset="0"/>
            </a:endParaRPr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3321052" y="1071563"/>
            <a:ext cx="8642350" cy="5141913"/>
            <a:chOff x="2092" y="675"/>
            <a:chExt cx="5444" cy="3239"/>
          </a:xfrm>
        </p:grpSpPr>
        <p:graphicFrame>
          <p:nvGraphicFramePr>
            <p:cNvPr id="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4141506"/>
                </p:ext>
              </p:extLst>
            </p:nvPr>
          </p:nvGraphicFramePr>
          <p:xfrm>
            <a:off x="2092" y="675"/>
            <a:ext cx="5444" cy="3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3" name="Chart" r:id="rId3" imgW="9229649" imgH="4524451" progId="Excel.Chart.8">
                    <p:embed/>
                  </p:oleObj>
                </mc:Choice>
                <mc:Fallback>
                  <p:oleObj name="Chart" r:id="rId3" imgW="9229649" imgH="4524451" progId="Excel.Chart.8">
                    <p:embed/>
                    <p:pic>
                      <p:nvPicPr>
                        <p:cNvPr id="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92" y="675"/>
                          <a:ext cx="5444" cy="3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4687" y="2525"/>
              <a:ext cx="2247" cy="218"/>
            </a:xfrm>
            <a:prstGeom prst="rect">
              <a:avLst/>
            </a:prstGeom>
            <a:solidFill>
              <a:srgbClr val="FF9900">
                <a:alpha val="2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600" b="1" dirty="0"/>
                <a:t>Pumping commenced August 2004</a:t>
              </a: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5368" y="1618"/>
              <a:ext cx="499" cy="907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 type="stealth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9122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Horden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27221"/>
            <a:ext cx="4368282" cy="4351338"/>
          </a:xfrm>
        </p:spPr>
        <p:txBody>
          <a:bodyPr>
            <a:normAutofit lnSpcReduction="10000"/>
          </a:bodyPr>
          <a:lstStyle/>
          <a:p>
            <a:r>
              <a:rPr lang="en-GB" dirty="0" err="1" smtClean="0"/>
              <a:t>Horden</a:t>
            </a:r>
            <a:r>
              <a:rPr lang="en-GB" dirty="0" smtClean="0"/>
              <a:t> </a:t>
            </a:r>
            <a:r>
              <a:rPr lang="en-GB" dirty="0"/>
              <a:t>shaft – shallower than at </a:t>
            </a:r>
            <a:r>
              <a:rPr lang="en-GB" dirty="0" err="1"/>
              <a:t>Dawdon</a:t>
            </a:r>
            <a:r>
              <a:rPr lang="en-GB" dirty="0"/>
              <a:t>. </a:t>
            </a:r>
            <a:endParaRPr lang="en-GB" dirty="0" smtClean="0"/>
          </a:p>
          <a:p>
            <a:r>
              <a:rPr lang="en-GB" dirty="0" smtClean="0"/>
              <a:t>Only </a:t>
            </a:r>
            <a:r>
              <a:rPr lang="en-GB" dirty="0"/>
              <a:t>one </a:t>
            </a:r>
            <a:r>
              <a:rPr lang="en-GB" dirty="0" smtClean="0"/>
              <a:t>pump</a:t>
            </a:r>
          </a:p>
          <a:p>
            <a:r>
              <a:rPr lang="en-GB" dirty="0"/>
              <a:t>R</a:t>
            </a:r>
            <a:r>
              <a:rPr lang="en-GB" dirty="0" smtClean="0"/>
              <a:t>einject </a:t>
            </a:r>
            <a:r>
              <a:rPr lang="en-GB" dirty="0"/>
              <a:t>water into the sea using similar </a:t>
            </a:r>
            <a:r>
              <a:rPr lang="en-GB" dirty="0" smtClean="0"/>
              <a:t>curved </a:t>
            </a:r>
            <a:r>
              <a:rPr lang="en-GB" dirty="0"/>
              <a:t>pipe. </a:t>
            </a:r>
            <a:endParaRPr lang="en-GB" dirty="0" smtClean="0"/>
          </a:p>
          <a:p>
            <a:r>
              <a:rPr lang="en-GB" dirty="0" smtClean="0"/>
              <a:t>Pumping started in 2004 (active plant)</a:t>
            </a:r>
          </a:p>
          <a:p>
            <a:r>
              <a:rPr lang="en-GB" dirty="0"/>
              <a:t>Quality of water decrease </a:t>
            </a:r>
            <a:r>
              <a:rPr lang="en-GB" dirty="0" smtClean="0"/>
              <a:t>if </a:t>
            </a:r>
            <a:r>
              <a:rPr lang="en-GB" dirty="0"/>
              <a:t>pumped </a:t>
            </a:r>
            <a:r>
              <a:rPr lang="en-GB" dirty="0" smtClean="0"/>
              <a:t>harder (salinity and Fe increase)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776" y="858417"/>
            <a:ext cx="6469224" cy="48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4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Horden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347" y="1690688"/>
            <a:ext cx="5786535" cy="4351338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Originally a temporary active treatment plant (100 – 50 L/s) replaced by a passive treatment plant (capacity 50 L/s) </a:t>
            </a:r>
            <a:r>
              <a:rPr lang="en-GB" dirty="0" smtClean="0"/>
              <a:t>in 2011 after </a:t>
            </a:r>
            <a:r>
              <a:rPr lang="en-GB" dirty="0" err="1" smtClean="0"/>
              <a:t>Dawdon</a:t>
            </a:r>
            <a:r>
              <a:rPr lang="en-GB" dirty="0" smtClean="0"/>
              <a:t> started.</a:t>
            </a:r>
          </a:p>
          <a:p>
            <a:r>
              <a:rPr lang="en-GB" dirty="0" smtClean="0"/>
              <a:t>2 settlement lagoons in </a:t>
            </a:r>
            <a:r>
              <a:rPr lang="en-GB" dirty="0"/>
              <a:t>parallel, 2 reed beds in series </a:t>
            </a:r>
            <a:endParaRPr lang="en-GB" dirty="0" smtClean="0"/>
          </a:p>
          <a:p>
            <a:r>
              <a:rPr lang="en-GB" dirty="0"/>
              <a:t>Small reed </a:t>
            </a:r>
            <a:r>
              <a:rPr lang="en-GB" dirty="0" smtClean="0"/>
              <a:t>beds </a:t>
            </a:r>
            <a:r>
              <a:rPr lang="en-GB" dirty="0"/>
              <a:t>due to salinity of </a:t>
            </a:r>
            <a:r>
              <a:rPr lang="en-GB" dirty="0" smtClean="0"/>
              <a:t>water</a:t>
            </a:r>
            <a:r>
              <a:rPr lang="en-GB" dirty="0"/>
              <a:t> </a:t>
            </a:r>
            <a:r>
              <a:rPr lang="en-GB" dirty="0" smtClean="0"/>
              <a:t>– not well developed in second reed bed as used with original plant (higher salinity).</a:t>
            </a:r>
            <a:endParaRPr lang="en-GB" dirty="0"/>
          </a:p>
          <a:p>
            <a:r>
              <a:rPr lang="en-GB" dirty="0" smtClean="0"/>
              <a:t>Calcite </a:t>
            </a:r>
            <a:r>
              <a:rPr lang="en-GB" dirty="0"/>
              <a:t>precipitate in cascade?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535" y="1866123"/>
            <a:ext cx="5919465" cy="363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6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6" y="2055813"/>
            <a:ext cx="5801784" cy="4351338"/>
          </a:xfr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07" y="2039032"/>
            <a:ext cx="5824159" cy="4368119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 err="1" smtClean="0"/>
              <a:t>Horden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49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Easington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6476" y="864033"/>
            <a:ext cx="6912267" cy="5184199"/>
          </a:xfrm>
        </p:spPr>
      </p:pic>
    </p:spTree>
    <p:extLst>
      <p:ext uri="{BB962C8B-B14F-4D97-AF65-F5344CB8AC3E}">
        <p14:creationId xmlns:p14="http://schemas.microsoft.com/office/powerpoint/2010/main" val="911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Seaton Sluice upwelling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9898"/>
            <a:ext cx="10515600" cy="4351338"/>
          </a:xfrm>
        </p:spPr>
        <p:txBody>
          <a:bodyPr/>
          <a:lstStyle/>
          <a:p>
            <a:r>
              <a:rPr lang="en-GB" dirty="0" smtClean="0"/>
              <a:t>Underlying workings (Bates area)</a:t>
            </a:r>
          </a:p>
          <a:p>
            <a:r>
              <a:rPr lang="en-GB" dirty="0" err="1" smtClean="0"/>
              <a:t>Adit</a:t>
            </a:r>
            <a:r>
              <a:rPr lang="en-GB" dirty="0" smtClean="0"/>
              <a:t> connects to the river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7217"/>
            <a:ext cx="5038531" cy="3778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113" y="2687217"/>
            <a:ext cx="5038531" cy="377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15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Lynemouth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918" y="1571237"/>
            <a:ext cx="9143999" cy="4351338"/>
          </a:xfrm>
        </p:spPr>
        <p:txBody>
          <a:bodyPr/>
          <a:lstStyle/>
          <a:p>
            <a:r>
              <a:rPr lang="en-GB" dirty="0" smtClean="0"/>
              <a:t>Composed of two phases:</a:t>
            </a:r>
          </a:p>
          <a:p>
            <a:pPr lvl="1"/>
            <a:r>
              <a:rPr lang="en-GB" dirty="0" smtClean="0"/>
              <a:t>Phase 1: two lagoons in series</a:t>
            </a:r>
          </a:p>
          <a:p>
            <a:pPr lvl="1"/>
            <a:r>
              <a:rPr lang="en-GB" dirty="0" smtClean="0"/>
              <a:t>Phase 2: two series of 3 and 2 lagoons running in parallel.</a:t>
            </a:r>
          </a:p>
          <a:p>
            <a:pPr lvl="1"/>
            <a:r>
              <a:rPr lang="en-GB" dirty="0" smtClean="0"/>
              <a:t>Both discharged to the sea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39" b="18332"/>
          <a:stretch/>
        </p:blipFill>
        <p:spPr>
          <a:xfrm>
            <a:off x="500446" y="3592376"/>
            <a:ext cx="7286245" cy="2936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219" y="3592376"/>
            <a:ext cx="3914776" cy="293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0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Lynemouth</a:t>
            </a:r>
            <a:r>
              <a:rPr lang="en-GB" dirty="0" smtClean="0"/>
              <a:t> - Phase 1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1309" y="2234804"/>
            <a:ext cx="4352925" cy="32646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4" r="20860"/>
          <a:stretch/>
        </p:blipFill>
        <p:spPr>
          <a:xfrm>
            <a:off x="4310743" y="1690687"/>
            <a:ext cx="3377682" cy="4352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09923" y="2239813"/>
            <a:ext cx="4393001" cy="329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8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Lynemouth</a:t>
            </a:r>
            <a:r>
              <a:rPr lang="en-GB" dirty="0" smtClean="0"/>
              <a:t> - Phase 2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8" y="1900270"/>
            <a:ext cx="5801784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015" y="1900270"/>
            <a:ext cx="58017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81953"/>
            <a:ext cx="10515600" cy="1325563"/>
          </a:xfrm>
        </p:spPr>
        <p:txBody>
          <a:bodyPr/>
          <a:lstStyle/>
          <a:p>
            <a:r>
              <a:rPr lang="en-GB" dirty="0" smtClean="0"/>
              <a:t>A winning treatment site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071" y="594358"/>
            <a:ext cx="4099561" cy="30746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68817" y="2034540"/>
            <a:ext cx="4334256" cy="32506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071" y="3783329"/>
            <a:ext cx="4099560" cy="30746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3755898"/>
            <a:ext cx="4123943" cy="30929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" y="566928"/>
            <a:ext cx="4123943" cy="309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Lynemouth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‘Greenhouse’ dry ochre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12" y="558297"/>
            <a:ext cx="5824353" cy="4368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808" y="2705878"/>
            <a:ext cx="5536163" cy="415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4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Meeting report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489075"/>
            <a:ext cx="10515600" cy="4351338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GB" dirty="0" err="1" smtClean="0"/>
              <a:t>Modeling</a:t>
            </a:r>
            <a:endParaRPr lang="en-GB" dirty="0" smtClean="0"/>
          </a:p>
          <a:p>
            <a:pPr lvl="1"/>
            <a:r>
              <a:rPr lang="en-GB" dirty="0" smtClean="0"/>
              <a:t>Start </a:t>
            </a:r>
            <a:r>
              <a:rPr lang="en-GB" dirty="0"/>
              <a:t>with simple models to identify which features of the mines are important </a:t>
            </a:r>
            <a:r>
              <a:rPr lang="en-GB" dirty="0" smtClean="0"/>
              <a:t>to determine </a:t>
            </a:r>
            <a:r>
              <a:rPr lang="en-GB" dirty="0"/>
              <a:t>the temperature of water when reaches the abstraction point :</a:t>
            </a:r>
            <a:endParaRPr lang="en-GB" dirty="0" smtClean="0"/>
          </a:p>
          <a:p>
            <a:pPr lvl="2"/>
            <a:r>
              <a:rPr lang="en-GB" dirty="0" smtClean="0"/>
              <a:t>mine shafts / roadways / </a:t>
            </a:r>
            <a:r>
              <a:rPr lang="en-GB" dirty="0" err="1" smtClean="0"/>
              <a:t>longwall</a:t>
            </a:r>
            <a:r>
              <a:rPr lang="en-GB" dirty="0" smtClean="0"/>
              <a:t> panels </a:t>
            </a:r>
          </a:p>
          <a:p>
            <a:pPr lvl="2"/>
            <a:r>
              <a:rPr lang="en-GB" dirty="0"/>
              <a:t>vertical/lateral </a:t>
            </a:r>
            <a:r>
              <a:rPr lang="en-GB" dirty="0" smtClean="0"/>
              <a:t>geometry, volume </a:t>
            </a:r>
            <a:r>
              <a:rPr lang="en-GB" dirty="0"/>
              <a:t>of workings, presence of </a:t>
            </a:r>
            <a:r>
              <a:rPr lang="en-GB" dirty="0" err="1"/>
              <a:t>diping</a:t>
            </a:r>
            <a:r>
              <a:rPr lang="en-GB" dirty="0"/>
              <a:t> coal seams bringing water down from surface </a:t>
            </a:r>
            <a:endParaRPr lang="en-GB" dirty="0" smtClean="0"/>
          </a:p>
          <a:p>
            <a:pPr lvl="2"/>
            <a:r>
              <a:rPr lang="en-GB" dirty="0" smtClean="0"/>
              <a:t>depth </a:t>
            </a:r>
            <a:r>
              <a:rPr lang="en-GB" dirty="0"/>
              <a:t>of </a:t>
            </a:r>
            <a:r>
              <a:rPr lang="en-GB" dirty="0" smtClean="0"/>
              <a:t>production…</a:t>
            </a:r>
            <a:endParaRPr lang="en-GB" dirty="0"/>
          </a:p>
          <a:p>
            <a:pPr lvl="0"/>
            <a:r>
              <a:rPr lang="en-GB" dirty="0" smtClean="0"/>
              <a:t>When looking at mine plans, identify:</a:t>
            </a:r>
          </a:p>
          <a:p>
            <a:pPr lvl="1"/>
            <a:r>
              <a:rPr lang="en-GB" dirty="0" smtClean="0"/>
              <a:t>Are </a:t>
            </a:r>
            <a:r>
              <a:rPr lang="en-GB" dirty="0"/>
              <a:t>workings well connected to main flow path</a:t>
            </a:r>
            <a:r>
              <a:rPr lang="en-GB" dirty="0" smtClean="0"/>
              <a:t>?</a:t>
            </a:r>
          </a:p>
          <a:p>
            <a:pPr lvl="1"/>
            <a:r>
              <a:rPr lang="en-GB" dirty="0" smtClean="0"/>
              <a:t>Connection between mines </a:t>
            </a:r>
          </a:p>
          <a:p>
            <a:pPr lvl="1"/>
            <a:r>
              <a:rPr lang="en-GB" dirty="0" smtClean="0"/>
              <a:t>Connection between seams </a:t>
            </a:r>
            <a:endParaRPr lang="en-GB" dirty="0"/>
          </a:p>
          <a:p>
            <a:pPr lvl="0"/>
            <a:r>
              <a:rPr lang="en-GB" dirty="0" smtClean="0"/>
              <a:t>Type of model:</a:t>
            </a:r>
          </a:p>
          <a:p>
            <a:pPr lvl="1"/>
            <a:r>
              <a:rPr lang="en-GB" dirty="0" smtClean="0"/>
              <a:t>2D </a:t>
            </a:r>
            <a:r>
              <a:rPr lang="en-GB" dirty="0"/>
              <a:t>models – steady state model – </a:t>
            </a:r>
            <a:r>
              <a:rPr lang="en-GB" dirty="0" smtClean="0"/>
              <a:t>??</a:t>
            </a:r>
          </a:p>
          <a:p>
            <a:pPr lvl="1"/>
            <a:r>
              <a:rPr lang="en-GB" dirty="0" smtClean="0"/>
              <a:t>Simulation of heat extraction</a:t>
            </a:r>
          </a:p>
          <a:p>
            <a:pPr lvl="1"/>
            <a:r>
              <a:rPr lang="en-GB" dirty="0" smtClean="0"/>
              <a:t>Identification of zone </a:t>
            </a:r>
            <a:r>
              <a:rPr lang="en-GB" dirty="0"/>
              <a:t>of influence </a:t>
            </a:r>
            <a:endParaRPr lang="en-GB" dirty="0" smtClean="0"/>
          </a:p>
          <a:p>
            <a:pPr lvl="1"/>
            <a:r>
              <a:rPr lang="en-GB" dirty="0" smtClean="0"/>
              <a:t>At </a:t>
            </a:r>
            <a:r>
              <a:rPr lang="en-GB" dirty="0"/>
              <a:t>what rate water is cooling down at the </a:t>
            </a:r>
            <a:r>
              <a:rPr lang="en-GB" dirty="0" smtClean="0"/>
              <a:t>surface</a:t>
            </a:r>
            <a:r>
              <a:rPr lang="en-GB" dirty="0"/>
              <a:t> </a:t>
            </a:r>
            <a:r>
              <a:rPr lang="en-GB" dirty="0" smtClean="0"/>
              <a:t>/ heating when going down?</a:t>
            </a:r>
            <a:endParaRPr lang="en-GB" dirty="0"/>
          </a:p>
          <a:p>
            <a:pPr lvl="1"/>
            <a:endParaRPr lang="en-GB" dirty="0"/>
          </a:p>
          <a:p>
            <a:pPr lvl="0"/>
            <a:r>
              <a:rPr lang="en-GB" dirty="0" smtClean="0"/>
              <a:t>Notes:</a:t>
            </a:r>
          </a:p>
          <a:p>
            <a:pPr lvl="1"/>
            <a:r>
              <a:rPr lang="en-GB" dirty="0" smtClean="0"/>
              <a:t>Shallow </a:t>
            </a:r>
            <a:r>
              <a:rPr lang="en-GB" dirty="0"/>
              <a:t>workings are the wettest (recharge from rainfall), deeper seams doesn’t not respond as much from rainfall so less inflow 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59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Long – term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489075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Bilston Glen</a:t>
            </a:r>
            <a:endParaRPr lang="en-GB" dirty="0"/>
          </a:p>
          <a:p>
            <a:pPr lvl="1"/>
            <a:r>
              <a:rPr lang="en-GB" dirty="0" smtClean="0"/>
              <a:t>Simple </a:t>
            </a:r>
            <a:r>
              <a:rPr lang="en-GB" dirty="0"/>
              <a:t>2D model of B</a:t>
            </a:r>
            <a:r>
              <a:rPr lang="en-GB" dirty="0" smtClean="0"/>
              <a:t>ilston </a:t>
            </a:r>
            <a:r>
              <a:rPr lang="en-GB" dirty="0"/>
              <a:t>G</a:t>
            </a:r>
            <a:r>
              <a:rPr lang="en-GB" dirty="0" smtClean="0"/>
              <a:t>len </a:t>
            </a:r>
            <a:endParaRPr lang="en-GB" dirty="0"/>
          </a:p>
          <a:p>
            <a:pPr lvl="1"/>
            <a:r>
              <a:rPr lang="en-GB" dirty="0" smtClean="0"/>
              <a:t>How can existing digital GIS data be used in the model?</a:t>
            </a:r>
            <a:endParaRPr lang="en-GB" dirty="0"/>
          </a:p>
          <a:p>
            <a:pPr lvl="1"/>
            <a:r>
              <a:rPr lang="en-GB" dirty="0"/>
              <a:t>What are the limitation of </a:t>
            </a:r>
            <a:r>
              <a:rPr lang="en-GB" dirty="0" smtClean="0"/>
              <a:t>the available data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Identify flow path from mine plans and make sure that they are represented in the simulations</a:t>
            </a:r>
          </a:p>
          <a:p>
            <a:pPr lvl="1"/>
            <a:r>
              <a:rPr lang="en-GB" dirty="0"/>
              <a:t>Are lateral panels around roadways </a:t>
            </a:r>
            <a:r>
              <a:rPr lang="en-GB" dirty="0" smtClean="0"/>
              <a:t>important?</a:t>
            </a:r>
            <a:endParaRPr lang="en-GB" dirty="0"/>
          </a:p>
          <a:p>
            <a:r>
              <a:rPr lang="en-GB" dirty="0"/>
              <a:t> </a:t>
            </a:r>
            <a:r>
              <a:rPr lang="en-GB" dirty="0" err="1" smtClean="0"/>
              <a:t>Dawdon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Mine flooded in 10-15 years</a:t>
            </a:r>
          </a:p>
          <a:p>
            <a:pPr lvl="1"/>
            <a:r>
              <a:rPr lang="en-GB" dirty="0" smtClean="0"/>
              <a:t>Pumped water temperature 20C since 11 years at a rate of 80 L/s</a:t>
            </a:r>
          </a:p>
          <a:p>
            <a:pPr lvl="1"/>
            <a:r>
              <a:rPr lang="en-GB" dirty="0" smtClean="0"/>
              <a:t>Which water flooded the mine?</a:t>
            </a:r>
          </a:p>
          <a:p>
            <a:pPr lvl="1"/>
            <a:r>
              <a:rPr lang="en-GB" dirty="0" smtClean="0"/>
              <a:t>5 T-depth profiles from </a:t>
            </a:r>
            <a:r>
              <a:rPr lang="en-GB" dirty="0" err="1" smtClean="0"/>
              <a:t>dawdon</a:t>
            </a:r>
            <a:r>
              <a:rPr lang="en-GB" dirty="0" smtClean="0"/>
              <a:t>/harden before/after pumping </a:t>
            </a:r>
          </a:p>
          <a:p>
            <a:r>
              <a:rPr lang="en-GB" dirty="0" smtClean="0"/>
              <a:t>Data required:</a:t>
            </a:r>
            <a:endParaRPr lang="en-GB" dirty="0"/>
          </a:p>
          <a:p>
            <a:pPr lvl="1"/>
            <a:r>
              <a:rPr lang="en-GB" dirty="0"/>
              <a:t>Data about rock temperature in the mine </a:t>
            </a:r>
            <a:r>
              <a:rPr lang="en-GB" dirty="0" smtClean="0"/>
              <a:t>(historical data to </a:t>
            </a:r>
            <a:r>
              <a:rPr lang="en-GB" dirty="0"/>
              <a:t>plan ventilation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Temperature profile in borehole/wells (no turbulent flow)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582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Field Work: Dipping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42" y="1690688"/>
            <a:ext cx="5316401" cy="3987301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82" y="1690688"/>
            <a:ext cx="5316402" cy="39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2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112"/>
          </a:xfrm>
        </p:spPr>
        <p:txBody>
          <a:bodyPr/>
          <a:lstStyle/>
          <a:p>
            <a:r>
              <a:rPr lang="en-GB" dirty="0" smtClean="0"/>
              <a:t>Durham area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2" descr="we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8" b="4539"/>
          <a:stretch>
            <a:fillRect/>
          </a:stretch>
        </p:blipFill>
        <p:spPr bwMode="auto">
          <a:xfrm>
            <a:off x="1730312" y="1286574"/>
            <a:ext cx="8613775" cy="507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8570849" y="4669536"/>
            <a:ext cx="1425575" cy="346075"/>
          </a:xfrm>
          <a:prstGeom prst="rect">
            <a:avLst/>
          </a:prstGeom>
          <a:solidFill>
            <a:srgbClr val="FFFF99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600" b="1">
                <a:solidFill>
                  <a:schemeClr val="tx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Horden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8067612" y="2726436"/>
            <a:ext cx="1584325" cy="346075"/>
          </a:xfrm>
          <a:prstGeom prst="rect">
            <a:avLst/>
          </a:prstGeom>
          <a:solidFill>
            <a:srgbClr val="FFFF99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600" b="1">
                <a:solidFill>
                  <a:schemeClr val="tx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Dawdon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8212074" y="3950399"/>
            <a:ext cx="1744663" cy="346075"/>
          </a:xfrm>
          <a:prstGeom prst="rect">
            <a:avLst/>
          </a:prstGeom>
          <a:solidFill>
            <a:srgbClr val="FFFF99"/>
          </a:solidFill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600" b="1">
                <a:solidFill>
                  <a:schemeClr val="tx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Easington</a:t>
            </a:r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white">
          <a:xfrm>
            <a:off x="4683062" y="3302699"/>
            <a:ext cx="4762" cy="1587"/>
          </a:xfrm>
          <a:prstGeom prst="line">
            <a:avLst/>
          </a:prstGeom>
          <a:noFill/>
          <a:ln w="9525">
            <a:pattFill prst="pct30">
              <a:fgClr>
                <a:schemeClr val="folHlink"/>
              </a:fgClr>
              <a:bgClr>
                <a:schemeClr val="bg1"/>
              </a:bgClr>
            </a:patt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" name="AutoShape 215"/>
          <p:cNvSpPr>
            <a:spLocks noChangeArrowheads="1"/>
          </p:cNvSpPr>
          <p:nvPr/>
        </p:nvSpPr>
        <p:spPr bwMode="auto">
          <a:xfrm>
            <a:off x="4754499" y="2581974"/>
            <a:ext cx="2160588" cy="720725"/>
          </a:xfrm>
          <a:prstGeom prst="rightArrow">
            <a:avLst>
              <a:gd name="adj1" fmla="val 50000"/>
              <a:gd name="adj2" fmla="val 74945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/>
              <a:t>Minewater flow</a:t>
            </a:r>
          </a:p>
        </p:txBody>
      </p:sp>
      <p:sp>
        <p:nvSpPr>
          <p:cNvPr id="12" name="AutoShape 216"/>
          <p:cNvSpPr>
            <a:spLocks noChangeArrowheads="1"/>
          </p:cNvSpPr>
          <p:nvPr/>
        </p:nvSpPr>
        <p:spPr bwMode="auto">
          <a:xfrm>
            <a:off x="5546662" y="5245799"/>
            <a:ext cx="2160587" cy="720725"/>
          </a:xfrm>
          <a:prstGeom prst="rightArrow">
            <a:avLst>
              <a:gd name="adj1" fmla="val 50000"/>
              <a:gd name="adj2" fmla="val 74945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GB" altLang="en-US"/>
              <a:t>Minewater flow</a:t>
            </a:r>
          </a:p>
        </p:txBody>
      </p:sp>
      <p:sp>
        <p:nvSpPr>
          <p:cNvPr id="13" name="Freeform 217"/>
          <p:cNvSpPr>
            <a:spLocks/>
          </p:cNvSpPr>
          <p:nvPr/>
        </p:nvSpPr>
        <p:spPr bwMode="auto">
          <a:xfrm>
            <a:off x="4256024" y="4352036"/>
            <a:ext cx="5905500" cy="1054100"/>
          </a:xfrm>
          <a:custGeom>
            <a:avLst/>
            <a:gdLst>
              <a:gd name="T0" fmla="*/ 0 w 3720"/>
              <a:gd name="T1" fmla="*/ 664 h 664"/>
              <a:gd name="T2" fmla="*/ 1768 w 3720"/>
              <a:gd name="T3" fmla="*/ 296 h 664"/>
              <a:gd name="T4" fmla="*/ 3720 w 3720"/>
              <a:gd name="T5" fmla="*/ 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720" h="664">
                <a:moveTo>
                  <a:pt x="0" y="664"/>
                </a:moveTo>
                <a:cubicBezTo>
                  <a:pt x="295" y="603"/>
                  <a:pt x="1148" y="407"/>
                  <a:pt x="1768" y="296"/>
                </a:cubicBezTo>
                <a:cubicBezTo>
                  <a:pt x="2388" y="185"/>
                  <a:pt x="3313" y="62"/>
                  <a:pt x="3720" y="0"/>
                </a:cubicBezTo>
              </a:path>
            </a:pathLst>
          </a:custGeom>
          <a:noFill/>
          <a:ln w="889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" name="AutoShape 219"/>
          <p:cNvSpPr>
            <a:spLocks noChangeArrowheads="1"/>
          </p:cNvSpPr>
          <p:nvPr/>
        </p:nvSpPr>
        <p:spPr bwMode="auto">
          <a:xfrm>
            <a:off x="7923149" y="4382199"/>
            <a:ext cx="431800" cy="504825"/>
          </a:xfrm>
          <a:prstGeom prst="upDownArrow">
            <a:avLst>
              <a:gd name="adj1" fmla="val 50000"/>
              <a:gd name="adj2" fmla="val 23382"/>
            </a:avLst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" name="Text Box 220"/>
          <p:cNvSpPr txBox="1">
            <a:spLocks noChangeArrowheads="1"/>
          </p:cNvSpPr>
          <p:nvPr/>
        </p:nvSpPr>
        <p:spPr bwMode="auto">
          <a:xfrm>
            <a:off x="3530537" y="1718374"/>
            <a:ext cx="792162" cy="6413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>
                <a:solidFill>
                  <a:srgbClr val="0033CC"/>
                </a:solidFill>
              </a:rPr>
              <a:t>River Wear</a:t>
            </a:r>
          </a:p>
        </p:txBody>
      </p:sp>
      <p:sp>
        <p:nvSpPr>
          <p:cNvPr id="16" name="Text Box 221"/>
          <p:cNvSpPr txBox="1">
            <a:spLocks noChangeArrowheads="1"/>
          </p:cNvSpPr>
          <p:nvPr/>
        </p:nvSpPr>
        <p:spPr bwMode="auto">
          <a:xfrm rot="20793177">
            <a:off x="4035362" y="5198174"/>
            <a:ext cx="2470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600">
                <a:solidFill>
                  <a:schemeClr val="tx2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Ludworth Dyke</a:t>
            </a:r>
          </a:p>
        </p:txBody>
      </p:sp>
    </p:spTree>
    <p:extLst>
      <p:ext uri="{BB962C8B-B14F-4D97-AF65-F5344CB8AC3E}">
        <p14:creationId xmlns:p14="http://schemas.microsoft.com/office/powerpoint/2010/main" val="398024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02" y="1256212"/>
            <a:ext cx="7737029" cy="492075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6"/>
            <a:ext cx="10515600" cy="900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/>
              <a:t>Dawdon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56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Dawdon</a:t>
            </a:r>
            <a:r>
              <a:rPr lang="en-GB" dirty="0" smtClean="0"/>
              <a:t> shaft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347" y="1690688"/>
            <a:ext cx="4928118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Theresa shaft (about 300 m depth), capped but not overfilled. Water about 50 </a:t>
            </a:r>
            <a:r>
              <a:rPr lang="en-GB" dirty="0" err="1" smtClean="0"/>
              <a:t>mBGL</a:t>
            </a:r>
            <a:r>
              <a:rPr lang="en-GB" dirty="0" smtClean="0"/>
              <a:t> (20 </a:t>
            </a:r>
            <a:r>
              <a:rPr lang="en-GB" dirty="0" err="1" smtClean="0"/>
              <a:t>mBSL</a:t>
            </a:r>
            <a:r>
              <a:rPr lang="en-GB" dirty="0" smtClean="0"/>
              <a:t>)</a:t>
            </a:r>
          </a:p>
          <a:p>
            <a:r>
              <a:rPr lang="en-GB" dirty="0" smtClean="0"/>
              <a:t>Pumping started in 2008</a:t>
            </a:r>
          </a:p>
          <a:p>
            <a:r>
              <a:rPr lang="en-GB" dirty="0" smtClean="0"/>
              <a:t>Two pumps (about 100 </a:t>
            </a:r>
            <a:r>
              <a:rPr lang="en-GB" dirty="0" err="1" smtClean="0"/>
              <a:t>mBGL</a:t>
            </a:r>
            <a:r>
              <a:rPr lang="en-GB" dirty="0" smtClean="0"/>
              <a:t> or </a:t>
            </a:r>
            <a:r>
              <a:rPr lang="en-GB" dirty="0" err="1" smtClean="0"/>
              <a:t>mBSL</a:t>
            </a:r>
            <a:r>
              <a:rPr lang="en-GB" dirty="0" smtClean="0"/>
              <a:t>?) + Gas vents to allow degassing (no </a:t>
            </a:r>
            <a:r>
              <a:rPr lang="en-GB" dirty="0"/>
              <a:t>m</a:t>
            </a:r>
            <a:r>
              <a:rPr lang="en-GB" dirty="0" smtClean="0"/>
              <a:t>ethane released anymore as Coal Measures are flooded). </a:t>
            </a:r>
          </a:p>
          <a:p>
            <a:r>
              <a:rPr lang="en-GB" dirty="0" smtClean="0"/>
              <a:t>Curved horizontal pipe is rejecting treated mine water into the sea.</a:t>
            </a:r>
          </a:p>
          <a:p>
            <a:r>
              <a:rPr lang="en-GB" dirty="0" smtClean="0"/>
              <a:t>20degC </a:t>
            </a:r>
            <a:r>
              <a:rPr lang="en-GB" dirty="0" err="1"/>
              <a:t>minewater</a:t>
            </a:r>
            <a:r>
              <a:rPr lang="en-GB" dirty="0"/>
              <a:t> </a:t>
            </a:r>
            <a:r>
              <a:rPr lang="en-GB" dirty="0" smtClean="0"/>
              <a:t>used to heat treatment plant (heat </a:t>
            </a:r>
            <a:r>
              <a:rPr lang="en-GB" dirty="0"/>
              <a:t>pump</a:t>
            </a:r>
            <a:r>
              <a:rPr lang="en-GB" dirty="0" smtClean="0"/>
              <a:t>).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318" y="1392724"/>
            <a:ext cx="5122332" cy="384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6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03" y="1934678"/>
            <a:ext cx="5146308" cy="3859731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761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Dawdon</a:t>
            </a:r>
            <a:r>
              <a:rPr lang="en-GB" dirty="0" smtClean="0"/>
              <a:t> treatment plant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348" y="1466753"/>
            <a:ext cx="5414848" cy="5195303"/>
          </a:xfrm>
        </p:spPr>
        <p:txBody>
          <a:bodyPr>
            <a:noAutofit/>
          </a:bodyPr>
          <a:lstStyle/>
          <a:p>
            <a:r>
              <a:rPr lang="en-GB" sz="2000" dirty="0"/>
              <a:t>Active treatment plant (150 L/s capacity but only pumping 80L/s) </a:t>
            </a:r>
            <a:r>
              <a:rPr lang="en-GB" sz="2000" dirty="0" smtClean="0"/>
              <a:t>– Passive treatment with </a:t>
            </a:r>
            <a:r>
              <a:rPr lang="en-GB" sz="2000" dirty="0"/>
              <a:t>reed beds</a:t>
            </a:r>
            <a:r>
              <a:rPr lang="en-GB" sz="2000" dirty="0" smtClean="0"/>
              <a:t> not possible due to hypersaline </a:t>
            </a:r>
            <a:r>
              <a:rPr lang="en-GB" sz="2000" dirty="0" err="1" smtClean="0"/>
              <a:t>minewater</a:t>
            </a:r>
            <a:r>
              <a:rPr lang="en-GB" sz="2000" dirty="0" smtClean="0"/>
              <a:t>.</a:t>
            </a:r>
          </a:p>
          <a:p>
            <a:r>
              <a:rPr lang="en-GB" sz="2000" dirty="0" smtClean="0"/>
              <a:t>Treatment </a:t>
            </a:r>
            <a:r>
              <a:rPr lang="en-GB" sz="2000" dirty="0"/>
              <a:t>scheme composed of </a:t>
            </a:r>
            <a:r>
              <a:rPr lang="en-GB" sz="2000" dirty="0" smtClean="0"/>
              <a:t>3 sets </a:t>
            </a:r>
            <a:r>
              <a:rPr lang="en-GB" sz="2000" dirty="0"/>
              <a:t>of 4</a:t>
            </a:r>
            <a:r>
              <a:rPr lang="en-GB" sz="2000" dirty="0" smtClean="0"/>
              <a:t> </a:t>
            </a:r>
            <a:r>
              <a:rPr lang="en-GB" sz="2000" dirty="0"/>
              <a:t>tanks in series, running in parallel:</a:t>
            </a:r>
          </a:p>
          <a:p>
            <a:pPr lvl="1"/>
            <a:r>
              <a:rPr lang="en-GB" sz="1800" dirty="0"/>
              <a:t>1</a:t>
            </a:r>
            <a:r>
              <a:rPr lang="en-GB" sz="1800" baseline="30000" dirty="0"/>
              <a:t>st</a:t>
            </a:r>
            <a:r>
              <a:rPr lang="en-GB" sz="1800" dirty="0"/>
              <a:t> tank: </a:t>
            </a:r>
            <a:r>
              <a:rPr lang="en-GB" sz="1800" dirty="0" smtClean="0"/>
              <a:t>stirring for degassing 20 </a:t>
            </a:r>
            <a:r>
              <a:rPr lang="en-GB" sz="1800" dirty="0" err="1" smtClean="0"/>
              <a:t>degC</a:t>
            </a:r>
            <a:r>
              <a:rPr lang="en-GB" sz="1800" dirty="0" smtClean="0"/>
              <a:t> water</a:t>
            </a:r>
            <a:endParaRPr lang="en-GB" sz="1800" dirty="0"/>
          </a:p>
          <a:p>
            <a:pPr lvl="1"/>
            <a:r>
              <a:rPr lang="en-GB" sz="1800" dirty="0"/>
              <a:t>2</a:t>
            </a:r>
            <a:r>
              <a:rPr lang="en-GB" sz="1800" baseline="30000" dirty="0"/>
              <a:t>nd</a:t>
            </a:r>
            <a:r>
              <a:rPr lang="en-GB" sz="1800" dirty="0"/>
              <a:t> tank (1</a:t>
            </a:r>
            <a:r>
              <a:rPr lang="en-GB" sz="1800" baseline="30000" dirty="0"/>
              <a:t>st</a:t>
            </a:r>
            <a:r>
              <a:rPr lang="en-GB" sz="1800" dirty="0"/>
              <a:t> reactor): large iron sludge forms – </a:t>
            </a:r>
            <a:r>
              <a:rPr lang="en-GB" sz="1800" dirty="0" err="1"/>
              <a:t>pHmeter</a:t>
            </a:r>
            <a:endParaRPr lang="en-GB" sz="1800" dirty="0"/>
          </a:p>
          <a:p>
            <a:pPr lvl="1"/>
            <a:r>
              <a:rPr lang="en-GB" sz="1800" dirty="0"/>
              <a:t>3</a:t>
            </a:r>
            <a:r>
              <a:rPr lang="en-GB" sz="1800" baseline="30000" dirty="0"/>
              <a:t>rd</a:t>
            </a:r>
            <a:r>
              <a:rPr lang="en-GB" sz="1800" dirty="0"/>
              <a:t> tank: (2</a:t>
            </a:r>
            <a:r>
              <a:rPr lang="en-GB" sz="1800" baseline="30000" dirty="0"/>
              <a:t>nd</a:t>
            </a:r>
            <a:r>
              <a:rPr lang="en-GB" sz="1800" dirty="0"/>
              <a:t> reactor): increase pH by injecting limewater </a:t>
            </a:r>
            <a:endParaRPr lang="en-GB" sz="1800" dirty="0" smtClean="0"/>
          </a:p>
          <a:p>
            <a:pPr lvl="1"/>
            <a:r>
              <a:rPr lang="en-GB" sz="1800" dirty="0" smtClean="0"/>
              <a:t>Decantation </a:t>
            </a:r>
            <a:r>
              <a:rPr lang="en-GB" sz="1800" dirty="0"/>
              <a:t>ponds: forms polymer where finer iron precipitates </a:t>
            </a:r>
            <a:r>
              <a:rPr lang="en-GB" sz="1800" dirty="0" smtClean="0"/>
              <a:t>forms </a:t>
            </a:r>
            <a:r>
              <a:rPr lang="en-GB" sz="1800" dirty="0"/>
              <a:t>and decant rapidly – reinjected into  1</a:t>
            </a:r>
            <a:r>
              <a:rPr lang="en-GB" sz="1800" baseline="30000" dirty="0"/>
              <a:t>st</a:t>
            </a:r>
            <a:r>
              <a:rPr lang="en-GB" sz="1800" dirty="0"/>
              <a:t> </a:t>
            </a:r>
            <a:r>
              <a:rPr lang="en-GB" sz="1800" dirty="0" smtClean="0"/>
              <a:t>reactor. Overlying </a:t>
            </a:r>
            <a:r>
              <a:rPr lang="en-GB" sz="1800" dirty="0"/>
              <a:t>sludge </a:t>
            </a:r>
            <a:r>
              <a:rPr lang="en-GB" sz="1800" dirty="0" smtClean="0"/>
              <a:t>goes to filter press.</a:t>
            </a:r>
            <a:endParaRPr lang="en-GB" sz="1800" dirty="0"/>
          </a:p>
          <a:p>
            <a:pPr lvl="1"/>
            <a:r>
              <a:rPr lang="en-GB" sz="1800" dirty="0"/>
              <a:t>Clean water reinjected into ocean. About 20-25 tons of iron sludge / month</a:t>
            </a:r>
            <a:r>
              <a:rPr lang="en-GB" sz="1800" dirty="0" smtClean="0"/>
              <a:t>?</a:t>
            </a:r>
            <a:endParaRPr lang="en-GB" sz="1800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859624" y="1466754"/>
            <a:ext cx="5998029" cy="4351338"/>
            <a:chOff x="839" y="663"/>
            <a:chExt cx="4128" cy="3039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839" y="663"/>
              <a:ext cx="4091" cy="3039"/>
            </a:xfrm>
            <a:prstGeom prst="rect">
              <a:avLst/>
            </a:prstGeom>
            <a:solidFill>
              <a:srgbClr val="99CCFF"/>
            </a:solidFill>
            <a:ln w="28575" algn="ctr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GB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39" y="663"/>
              <a:ext cx="2510" cy="42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3308" y="663"/>
              <a:ext cx="1493" cy="71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" name="Rectangle 7">
              <a:hlinkClick r:id="rId2" action="ppaction://hlinkfile"/>
            </p:cNvPr>
            <p:cNvSpPr>
              <a:spLocks noChangeArrowheads="1"/>
            </p:cNvSpPr>
            <p:nvPr/>
          </p:nvSpPr>
          <p:spPr bwMode="auto">
            <a:xfrm>
              <a:off x="3730" y="2822"/>
              <a:ext cx="1157" cy="836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073" y="663"/>
              <a:ext cx="855" cy="95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4247" y="2444"/>
              <a:ext cx="210" cy="21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4585" y="2444"/>
              <a:ext cx="213" cy="214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3907" y="2471"/>
              <a:ext cx="212" cy="213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1698" y="790"/>
              <a:ext cx="770" cy="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GB" altLang="en-US" sz="900" b="1"/>
                <a:t>Blower Room</a:t>
              </a:r>
              <a:endParaRPr lang="en-GB" altLang="en-US"/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3389" y="840"/>
              <a:ext cx="641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GB" altLang="en-US" sz="900" b="1"/>
                <a:t>Transformers, Panels and Control Room</a:t>
              </a:r>
              <a:endParaRPr lang="en-GB" altLang="en-US"/>
            </a:p>
          </p:txBody>
        </p:sp>
        <p:sp>
          <p:nvSpPr>
            <p:cNvPr id="15" name="Text Box 14"/>
            <p:cNvSpPr txBox="1">
              <a:spLocks noChangeArrowheads="1"/>
            </p:cNvSpPr>
            <p:nvPr/>
          </p:nvSpPr>
          <p:spPr bwMode="auto">
            <a:xfrm>
              <a:off x="4202" y="1015"/>
              <a:ext cx="637" cy="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GB" altLang="en-US" sz="900" b="1"/>
                <a:t>Workshop/lab</a:t>
              </a:r>
              <a:endParaRPr lang="en-GB" altLang="en-US"/>
            </a:p>
          </p:txBody>
        </p:sp>
        <p:grpSp>
          <p:nvGrpSpPr>
            <p:cNvPr id="16" name="Group 15"/>
            <p:cNvGrpSpPr>
              <a:grpSpLocks/>
            </p:cNvGrpSpPr>
            <p:nvPr/>
          </p:nvGrpSpPr>
          <p:grpSpPr bwMode="auto">
            <a:xfrm>
              <a:off x="4330" y="1764"/>
              <a:ext cx="467" cy="468"/>
              <a:chOff x="4569" y="2019"/>
              <a:chExt cx="523" cy="538"/>
            </a:xfrm>
          </p:grpSpPr>
          <p:sp>
            <p:nvSpPr>
              <p:cNvPr id="58" name="Oval 16"/>
              <p:cNvSpPr>
                <a:spLocks noChangeArrowheads="1"/>
              </p:cNvSpPr>
              <p:nvPr/>
            </p:nvSpPr>
            <p:spPr bwMode="auto">
              <a:xfrm>
                <a:off x="4569" y="2019"/>
                <a:ext cx="523" cy="538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9" name="Text Box 17"/>
              <p:cNvSpPr txBox="1">
                <a:spLocks noChangeArrowheads="1"/>
              </p:cNvSpPr>
              <p:nvPr/>
            </p:nvSpPr>
            <p:spPr bwMode="auto">
              <a:xfrm>
                <a:off x="4664" y="2118"/>
                <a:ext cx="336" cy="2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GB" altLang="en-US" sz="900" b="1"/>
                  <a:t>Lime Silo</a:t>
                </a:r>
                <a:endParaRPr lang="en-GB" altLang="en-US"/>
              </a:p>
            </p:txBody>
          </p:sp>
        </p:grpSp>
        <p:sp>
          <p:nvSpPr>
            <p:cNvPr id="17" name="Text Box 18"/>
            <p:cNvSpPr txBox="1">
              <a:spLocks noChangeArrowheads="1"/>
            </p:cNvSpPr>
            <p:nvPr/>
          </p:nvSpPr>
          <p:spPr bwMode="auto">
            <a:xfrm>
              <a:off x="3773" y="3042"/>
              <a:ext cx="1060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GB" altLang="en-US" sz="900" b="1"/>
                <a:t>Sludge Thickening and Disposal</a:t>
              </a:r>
            </a:p>
            <a:p>
              <a:pPr algn="ctr"/>
              <a:r>
                <a:rPr lang="en-GB" altLang="en-US" sz="900" b="1"/>
                <a:t>(Filter-press)</a:t>
              </a:r>
              <a:endParaRPr lang="en-GB" altLang="en-US"/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944" y="2936"/>
              <a:ext cx="424" cy="5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1496" y="2936"/>
              <a:ext cx="424" cy="5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" name="Rectangle 21"/>
            <p:cNvSpPr>
              <a:spLocks noChangeArrowheads="1"/>
            </p:cNvSpPr>
            <p:nvPr/>
          </p:nvSpPr>
          <p:spPr bwMode="auto">
            <a:xfrm>
              <a:off x="2046" y="2936"/>
              <a:ext cx="425" cy="596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1" name="Oval 22"/>
            <p:cNvSpPr>
              <a:spLocks noChangeArrowheads="1"/>
            </p:cNvSpPr>
            <p:nvPr/>
          </p:nvSpPr>
          <p:spPr bwMode="auto">
            <a:xfrm>
              <a:off x="1499" y="2340"/>
              <a:ext cx="510" cy="509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2" name="Oval 23"/>
            <p:cNvSpPr>
              <a:spLocks noChangeArrowheads="1"/>
            </p:cNvSpPr>
            <p:nvPr/>
          </p:nvSpPr>
          <p:spPr bwMode="auto">
            <a:xfrm>
              <a:off x="949" y="2340"/>
              <a:ext cx="508" cy="509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" name="Oval 24"/>
            <p:cNvSpPr>
              <a:spLocks noChangeArrowheads="1"/>
            </p:cNvSpPr>
            <p:nvPr/>
          </p:nvSpPr>
          <p:spPr bwMode="auto">
            <a:xfrm>
              <a:off x="949" y="1743"/>
              <a:ext cx="508" cy="51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" name="Oval 25"/>
            <p:cNvSpPr>
              <a:spLocks noChangeArrowheads="1"/>
            </p:cNvSpPr>
            <p:nvPr/>
          </p:nvSpPr>
          <p:spPr bwMode="auto">
            <a:xfrm>
              <a:off x="1499" y="1743"/>
              <a:ext cx="510" cy="51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" name="Oval 26"/>
            <p:cNvSpPr>
              <a:spLocks noChangeArrowheads="1"/>
            </p:cNvSpPr>
            <p:nvPr/>
          </p:nvSpPr>
          <p:spPr bwMode="auto">
            <a:xfrm>
              <a:off x="2050" y="1743"/>
              <a:ext cx="509" cy="510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6" name="Oval 27"/>
            <p:cNvSpPr>
              <a:spLocks noChangeArrowheads="1"/>
            </p:cNvSpPr>
            <p:nvPr/>
          </p:nvSpPr>
          <p:spPr bwMode="auto">
            <a:xfrm>
              <a:off x="949" y="1192"/>
              <a:ext cx="508" cy="509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/>
            </a:p>
          </p:txBody>
        </p:sp>
        <p:sp>
          <p:nvSpPr>
            <p:cNvPr id="27" name="Oval 28"/>
            <p:cNvSpPr>
              <a:spLocks noChangeArrowheads="1"/>
            </p:cNvSpPr>
            <p:nvPr/>
          </p:nvSpPr>
          <p:spPr bwMode="auto">
            <a:xfrm>
              <a:off x="1499" y="1192"/>
              <a:ext cx="510" cy="509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8" name="Oval 29"/>
            <p:cNvSpPr>
              <a:spLocks noChangeArrowheads="1"/>
            </p:cNvSpPr>
            <p:nvPr/>
          </p:nvSpPr>
          <p:spPr bwMode="auto">
            <a:xfrm>
              <a:off x="2050" y="1192"/>
              <a:ext cx="509" cy="509"/>
            </a:xfrm>
            <a:prstGeom prst="ellipse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" name="Text Box 30"/>
            <p:cNvSpPr txBox="1">
              <a:spLocks noChangeArrowheads="1"/>
            </p:cNvSpPr>
            <p:nvPr/>
          </p:nvSpPr>
          <p:spPr bwMode="auto">
            <a:xfrm>
              <a:off x="944" y="3150"/>
              <a:ext cx="466" cy="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GB" altLang="en-US" sz="900" b="1"/>
                <a:t> Clarifier</a:t>
              </a:r>
              <a:endParaRPr lang="en-GB" altLang="en-US"/>
            </a:p>
          </p:txBody>
        </p:sp>
        <p:sp>
          <p:nvSpPr>
            <p:cNvPr id="30" name="Text Box 31"/>
            <p:cNvSpPr txBox="1">
              <a:spLocks noChangeArrowheads="1"/>
            </p:cNvSpPr>
            <p:nvPr/>
          </p:nvSpPr>
          <p:spPr bwMode="auto">
            <a:xfrm>
              <a:off x="1496" y="3150"/>
              <a:ext cx="466" cy="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GB" altLang="en-US" sz="900" b="1"/>
                <a:t> Clarifier</a:t>
              </a:r>
              <a:endParaRPr lang="en-GB" altLang="en-US"/>
            </a:p>
          </p:txBody>
        </p:sp>
        <p:sp>
          <p:nvSpPr>
            <p:cNvPr id="31" name="Text Box 32"/>
            <p:cNvSpPr txBox="1">
              <a:spLocks noChangeArrowheads="1"/>
            </p:cNvSpPr>
            <p:nvPr/>
          </p:nvSpPr>
          <p:spPr bwMode="auto">
            <a:xfrm>
              <a:off x="2046" y="3150"/>
              <a:ext cx="468" cy="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GB" altLang="en-US" sz="900" b="1"/>
                <a:t> Clarifier</a:t>
              </a:r>
              <a:endParaRPr lang="en-GB" altLang="en-US"/>
            </a:p>
          </p:txBody>
        </p:sp>
        <p:sp>
          <p:nvSpPr>
            <p:cNvPr id="32" name="Text Box 33"/>
            <p:cNvSpPr txBox="1">
              <a:spLocks noChangeArrowheads="1"/>
            </p:cNvSpPr>
            <p:nvPr/>
          </p:nvSpPr>
          <p:spPr bwMode="auto">
            <a:xfrm>
              <a:off x="989" y="2467"/>
              <a:ext cx="387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GB" altLang="en-US" sz="900" b="1"/>
                <a:t>Stage 2 Reactor</a:t>
              </a:r>
              <a:endParaRPr lang="en-GB" altLang="en-US"/>
            </a:p>
          </p:txBody>
        </p:sp>
        <p:sp>
          <p:nvSpPr>
            <p:cNvPr id="33" name="Text Box 34"/>
            <p:cNvSpPr txBox="1">
              <a:spLocks noChangeArrowheads="1"/>
            </p:cNvSpPr>
            <p:nvPr/>
          </p:nvSpPr>
          <p:spPr bwMode="auto">
            <a:xfrm>
              <a:off x="1542" y="2467"/>
              <a:ext cx="391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GB" altLang="en-US" sz="900" b="1"/>
                <a:t>Stage 2 Reactor</a:t>
              </a:r>
              <a:endParaRPr lang="en-GB" altLang="en-US"/>
            </a:p>
          </p:txBody>
        </p:sp>
        <p:grpSp>
          <p:nvGrpSpPr>
            <p:cNvPr id="34" name="Group 35"/>
            <p:cNvGrpSpPr>
              <a:grpSpLocks/>
            </p:cNvGrpSpPr>
            <p:nvPr/>
          </p:nvGrpSpPr>
          <p:grpSpPr bwMode="auto">
            <a:xfrm>
              <a:off x="2050" y="2340"/>
              <a:ext cx="509" cy="509"/>
              <a:chOff x="2014" y="2681"/>
              <a:chExt cx="571" cy="586"/>
            </a:xfrm>
          </p:grpSpPr>
          <p:sp>
            <p:nvSpPr>
              <p:cNvPr id="56" name="Oval 36"/>
              <p:cNvSpPr>
                <a:spLocks noChangeArrowheads="1"/>
              </p:cNvSpPr>
              <p:nvPr/>
            </p:nvSpPr>
            <p:spPr bwMode="auto">
              <a:xfrm>
                <a:off x="2014" y="2681"/>
                <a:ext cx="571" cy="586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7" name="Text Box 37"/>
              <p:cNvSpPr txBox="1">
                <a:spLocks noChangeArrowheads="1"/>
              </p:cNvSpPr>
              <p:nvPr/>
            </p:nvSpPr>
            <p:spPr bwMode="auto">
              <a:xfrm>
                <a:off x="2063" y="2828"/>
                <a:ext cx="442" cy="2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GB" altLang="en-US" sz="900" b="1"/>
                  <a:t>Stage 2 Reactor</a:t>
                </a:r>
                <a:endParaRPr lang="en-GB" altLang="en-US"/>
              </a:p>
            </p:txBody>
          </p:sp>
        </p:grpSp>
        <p:grpSp>
          <p:nvGrpSpPr>
            <p:cNvPr id="35" name="Group 38"/>
            <p:cNvGrpSpPr>
              <a:grpSpLocks/>
            </p:cNvGrpSpPr>
            <p:nvPr/>
          </p:nvGrpSpPr>
          <p:grpSpPr bwMode="auto">
            <a:xfrm>
              <a:off x="2620" y="1729"/>
              <a:ext cx="510" cy="510"/>
              <a:chOff x="2633" y="2681"/>
              <a:chExt cx="571" cy="586"/>
            </a:xfrm>
          </p:grpSpPr>
          <p:sp>
            <p:nvSpPr>
              <p:cNvPr id="54" name="Oval 39"/>
              <p:cNvSpPr>
                <a:spLocks noChangeArrowheads="1"/>
              </p:cNvSpPr>
              <p:nvPr/>
            </p:nvSpPr>
            <p:spPr bwMode="auto">
              <a:xfrm>
                <a:off x="2633" y="2681"/>
                <a:ext cx="571" cy="586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5" name="Text Box 40"/>
              <p:cNvSpPr txBox="1">
                <a:spLocks noChangeArrowheads="1"/>
              </p:cNvSpPr>
              <p:nvPr/>
            </p:nvSpPr>
            <p:spPr bwMode="auto">
              <a:xfrm>
                <a:off x="2633" y="2778"/>
                <a:ext cx="570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GB" altLang="en-US" sz="900" b="1"/>
                  <a:t>Sludge Holding Tank</a:t>
                </a:r>
                <a:endParaRPr lang="en-GB" altLang="en-US"/>
              </a:p>
            </p:txBody>
          </p:sp>
        </p:grpSp>
        <p:sp>
          <p:nvSpPr>
            <p:cNvPr id="36" name="Text Box 41"/>
            <p:cNvSpPr txBox="1">
              <a:spLocks noChangeArrowheads="1"/>
            </p:cNvSpPr>
            <p:nvPr/>
          </p:nvSpPr>
          <p:spPr bwMode="auto">
            <a:xfrm>
              <a:off x="949" y="1851"/>
              <a:ext cx="470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GB" altLang="en-US" sz="900" b="1"/>
                <a:t>Stage 1 Reactor</a:t>
              </a:r>
              <a:endParaRPr lang="en-GB" altLang="en-US"/>
            </a:p>
          </p:txBody>
        </p:sp>
        <p:sp>
          <p:nvSpPr>
            <p:cNvPr id="37" name="Text Box 42"/>
            <p:cNvSpPr txBox="1">
              <a:spLocks noChangeArrowheads="1"/>
            </p:cNvSpPr>
            <p:nvPr/>
          </p:nvSpPr>
          <p:spPr bwMode="auto">
            <a:xfrm>
              <a:off x="1504" y="1871"/>
              <a:ext cx="461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GB" altLang="en-US" sz="900" b="1"/>
                <a:t>Stage 1 Reactor</a:t>
              </a:r>
              <a:endParaRPr lang="en-GB" altLang="en-US"/>
            </a:p>
          </p:txBody>
        </p:sp>
        <p:sp>
          <p:nvSpPr>
            <p:cNvPr id="38" name="Text Box 43"/>
            <p:cNvSpPr txBox="1">
              <a:spLocks noChangeArrowheads="1"/>
            </p:cNvSpPr>
            <p:nvPr/>
          </p:nvSpPr>
          <p:spPr bwMode="auto">
            <a:xfrm>
              <a:off x="2109" y="1887"/>
              <a:ext cx="408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GB" altLang="en-US" sz="900" b="1"/>
                <a:t>Stage 1 Reactor</a:t>
              </a:r>
              <a:endParaRPr lang="en-GB" altLang="en-US"/>
            </a:p>
          </p:txBody>
        </p:sp>
        <p:grpSp>
          <p:nvGrpSpPr>
            <p:cNvPr id="39" name="Group 44"/>
            <p:cNvGrpSpPr>
              <a:grpSpLocks/>
            </p:cNvGrpSpPr>
            <p:nvPr/>
          </p:nvGrpSpPr>
          <p:grpSpPr bwMode="auto">
            <a:xfrm>
              <a:off x="2620" y="1176"/>
              <a:ext cx="510" cy="510"/>
              <a:chOff x="2633" y="1995"/>
              <a:chExt cx="571" cy="586"/>
            </a:xfrm>
          </p:grpSpPr>
          <p:sp>
            <p:nvSpPr>
              <p:cNvPr id="52" name="Oval 45"/>
              <p:cNvSpPr>
                <a:spLocks noChangeArrowheads="1"/>
              </p:cNvSpPr>
              <p:nvPr/>
            </p:nvSpPr>
            <p:spPr bwMode="auto">
              <a:xfrm>
                <a:off x="2633" y="1995"/>
                <a:ext cx="571" cy="586"/>
              </a:xfrm>
              <a:prstGeom prst="ellipse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3" name="Text Box 46"/>
              <p:cNvSpPr txBox="1">
                <a:spLocks noChangeArrowheads="1"/>
              </p:cNvSpPr>
              <p:nvPr/>
            </p:nvSpPr>
            <p:spPr bwMode="auto">
              <a:xfrm>
                <a:off x="2680" y="2094"/>
                <a:ext cx="476" cy="32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GB" altLang="en-US" sz="900" b="1"/>
                  <a:t>Sludge Holding Tank</a:t>
                </a:r>
                <a:endParaRPr lang="en-GB" altLang="en-US"/>
              </a:p>
            </p:txBody>
          </p:sp>
        </p:grpSp>
        <p:sp>
          <p:nvSpPr>
            <p:cNvPr id="40" name="Text Box 47"/>
            <p:cNvSpPr txBox="1">
              <a:spLocks noChangeArrowheads="1"/>
            </p:cNvSpPr>
            <p:nvPr/>
          </p:nvSpPr>
          <p:spPr bwMode="auto">
            <a:xfrm>
              <a:off x="989" y="1277"/>
              <a:ext cx="424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GB" altLang="en-US" sz="900" b="1"/>
                <a:t>De-Gassing Tank</a:t>
              </a:r>
              <a:endParaRPr lang="en-GB" altLang="en-US"/>
            </a:p>
          </p:txBody>
        </p:sp>
        <p:sp>
          <p:nvSpPr>
            <p:cNvPr id="41" name="Text Box 48"/>
            <p:cNvSpPr txBox="1">
              <a:spLocks noChangeArrowheads="1"/>
            </p:cNvSpPr>
            <p:nvPr/>
          </p:nvSpPr>
          <p:spPr bwMode="auto">
            <a:xfrm>
              <a:off x="1542" y="1277"/>
              <a:ext cx="423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GB" altLang="en-US" sz="900" b="1"/>
                <a:t>De-Gassing Tank</a:t>
              </a:r>
              <a:endParaRPr lang="en-GB" altLang="en-US"/>
            </a:p>
          </p:txBody>
        </p:sp>
        <p:sp>
          <p:nvSpPr>
            <p:cNvPr id="42" name="Text Box 49"/>
            <p:cNvSpPr txBox="1">
              <a:spLocks noChangeArrowheads="1"/>
            </p:cNvSpPr>
            <p:nvPr/>
          </p:nvSpPr>
          <p:spPr bwMode="auto">
            <a:xfrm>
              <a:off x="2094" y="1277"/>
              <a:ext cx="424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GB" altLang="en-US" sz="900" b="1"/>
                <a:t>De-Gassing Tank</a:t>
              </a:r>
              <a:endParaRPr lang="en-GB" altLang="en-US"/>
            </a:p>
          </p:txBody>
        </p:sp>
        <p:sp>
          <p:nvSpPr>
            <p:cNvPr id="43" name="Rectangle 50"/>
            <p:cNvSpPr>
              <a:spLocks noChangeArrowheads="1"/>
            </p:cNvSpPr>
            <p:nvPr/>
          </p:nvSpPr>
          <p:spPr bwMode="auto">
            <a:xfrm>
              <a:off x="3551" y="1610"/>
              <a:ext cx="487" cy="829"/>
            </a:xfrm>
            <a:prstGeom prst="rect">
              <a:avLst/>
            </a:prstGeom>
            <a:solidFill>
              <a:srgbClr val="CC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4" name="Text Box 51"/>
            <p:cNvSpPr txBox="1">
              <a:spLocks noChangeArrowheads="1"/>
            </p:cNvSpPr>
            <p:nvPr/>
          </p:nvSpPr>
          <p:spPr bwMode="auto">
            <a:xfrm>
              <a:off x="3515" y="1752"/>
              <a:ext cx="543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GB" altLang="en-US" sz="900" b="1"/>
                <a:t>Polymer</a:t>
              </a:r>
            </a:p>
            <a:p>
              <a:pPr algn="ctr"/>
              <a:r>
                <a:rPr lang="en-GB" altLang="en-US" sz="900" b="1"/>
                <a:t>Make-up Area</a:t>
              </a:r>
              <a:endParaRPr lang="en-GB" altLang="en-US"/>
            </a:p>
          </p:txBody>
        </p:sp>
        <p:sp>
          <p:nvSpPr>
            <p:cNvPr id="45" name="Text Box 52"/>
            <p:cNvSpPr txBox="1">
              <a:spLocks noChangeArrowheads="1"/>
            </p:cNvSpPr>
            <p:nvPr/>
          </p:nvSpPr>
          <p:spPr bwMode="auto">
            <a:xfrm>
              <a:off x="3425" y="2477"/>
              <a:ext cx="509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GB" altLang="en-US" sz="900" b="1"/>
                <a:t>Mixed Lime  Holding Tank</a:t>
              </a:r>
              <a:endParaRPr lang="en-GB" altLang="en-US"/>
            </a:p>
          </p:txBody>
        </p:sp>
        <p:sp>
          <p:nvSpPr>
            <p:cNvPr id="46" name="Text Box 53"/>
            <p:cNvSpPr txBox="1">
              <a:spLocks noChangeArrowheads="1"/>
            </p:cNvSpPr>
            <p:nvPr/>
          </p:nvSpPr>
          <p:spPr bwMode="auto">
            <a:xfrm>
              <a:off x="4161" y="2317"/>
              <a:ext cx="806" cy="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GB" altLang="en-US" sz="900" b="1"/>
                <a:t>Lime Mixing Tanks</a:t>
              </a:r>
              <a:endParaRPr lang="en-GB" altLang="en-US"/>
            </a:p>
          </p:txBody>
        </p:sp>
        <p:sp>
          <p:nvSpPr>
            <p:cNvPr id="47" name="Rectangle 54"/>
            <p:cNvSpPr>
              <a:spLocks noChangeArrowheads="1"/>
            </p:cNvSpPr>
            <p:nvPr/>
          </p:nvSpPr>
          <p:spPr bwMode="auto">
            <a:xfrm>
              <a:off x="2543" y="2953"/>
              <a:ext cx="417" cy="5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48" name="Text Box 55"/>
            <p:cNvSpPr txBox="1">
              <a:spLocks noChangeArrowheads="1"/>
            </p:cNvSpPr>
            <p:nvPr/>
          </p:nvSpPr>
          <p:spPr bwMode="auto">
            <a:xfrm>
              <a:off x="2429" y="3114"/>
              <a:ext cx="662" cy="2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GB" altLang="en-US" sz="900" b="1"/>
                <a:t>Outlet</a:t>
              </a:r>
            </a:p>
            <a:p>
              <a:pPr algn="ctr"/>
              <a:r>
                <a:rPr lang="en-GB" altLang="en-US" sz="900" b="1"/>
                <a:t>Tank</a:t>
              </a:r>
              <a:endParaRPr lang="en-GB" altLang="en-US"/>
            </a:p>
          </p:txBody>
        </p:sp>
        <p:grpSp>
          <p:nvGrpSpPr>
            <p:cNvPr id="49" name="Group 56"/>
            <p:cNvGrpSpPr>
              <a:grpSpLocks/>
            </p:cNvGrpSpPr>
            <p:nvPr/>
          </p:nvGrpSpPr>
          <p:grpSpPr bwMode="auto">
            <a:xfrm>
              <a:off x="2654" y="2386"/>
              <a:ext cx="445" cy="434"/>
              <a:chOff x="2744" y="2750"/>
              <a:chExt cx="499" cy="499"/>
            </a:xfrm>
          </p:grpSpPr>
          <p:sp>
            <p:nvSpPr>
              <p:cNvPr id="50" name="Oval 57"/>
              <p:cNvSpPr>
                <a:spLocks noChangeArrowheads="1"/>
              </p:cNvSpPr>
              <p:nvPr/>
            </p:nvSpPr>
            <p:spPr bwMode="auto">
              <a:xfrm>
                <a:off x="2744" y="2750"/>
                <a:ext cx="499" cy="499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51" name="Text Box 58"/>
              <p:cNvSpPr txBox="1">
                <a:spLocks noChangeArrowheads="1"/>
              </p:cNvSpPr>
              <p:nvPr/>
            </p:nvSpPr>
            <p:spPr bwMode="auto">
              <a:xfrm>
                <a:off x="2789" y="2840"/>
                <a:ext cx="387" cy="3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en-GB" altLang="en-US" sz="800" b="1"/>
                  <a:t>Process water stock</a:t>
                </a:r>
                <a:endParaRPr lang="en-GB" altLang="en-US" sz="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0586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39" y="1639515"/>
            <a:ext cx="5144540" cy="385840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97685" y="1952431"/>
            <a:ext cx="3993502" cy="299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8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4664</TotalTime>
  <Words>702</Words>
  <Application>Microsoft Office PowerPoint</Application>
  <PresentationFormat>Widescreen</PresentationFormat>
  <Paragraphs>114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Arial Black</vt:lpstr>
      <vt:lpstr>Calibri</vt:lpstr>
      <vt:lpstr>Calibri Light</vt:lpstr>
      <vt:lpstr>Garamond</vt:lpstr>
      <vt:lpstr>Office Theme</vt:lpstr>
      <vt:lpstr>Chart</vt:lpstr>
      <vt:lpstr>Site visits</vt:lpstr>
      <vt:lpstr>A winning treatment site</vt:lpstr>
      <vt:lpstr>Field Work: Dipping</vt:lpstr>
      <vt:lpstr>Durham area</vt:lpstr>
      <vt:lpstr>PowerPoint Presentation</vt:lpstr>
      <vt:lpstr>Dawdon shaft</vt:lpstr>
      <vt:lpstr>PowerPoint Presentation</vt:lpstr>
      <vt:lpstr>Dawdon treatment plant</vt:lpstr>
      <vt:lpstr>PowerPoint Presentation</vt:lpstr>
      <vt:lpstr>PowerPoint Presentation</vt:lpstr>
      <vt:lpstr>Dawdon treatment plant</vt:lpstr>
      <vt:lpstr>Horden</vt:lpstr>
      <vt:lpstr>Horden</vt:lpstr>
      <vt:lpstr>Horden</vt:lpstr>
      <vt:lpstr>Easington</vt:lpstr>
      <vt:lpstr>Seaton Sluice upwelling</vt:lpstr>
      <vt:lpstr>Lynemouth</vt:lpstr>
      <vt:lpstr>Lynemouth - Phase 1</vt:lpstr>
      <vt:lpstr>Lynemouth - Phase 2</vt:lpstr>
      <vt:lpstr>Lynemouth</vt:lpstr>
      <vt:lpstr>Meeting report</vt:lpstr>
      <vt:lpstr>Long – term objectives</vt:lpstr>
    </vt:vector>
  </TitlesOfParts>
  <Company>The Coal Authority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Mylène Receveur</dc:creator>
  <cp:lastModifiedBy>Mylène Receveur</cp:lastModifiedBy>
  <cp:revision>149</cp:revision>
  <dcterms:created xsi:type="dcterms:W3CDTF">2020-01-12T10:37:25Z</dcterms:created>
  <dcterms:modified xsi:type="dcterms:W3CDTF">2020-01-31T09:46:30Z</dcterms:modified>
</cp:coreProperties>
</file>